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8D229BD-99CC-4F6C-9BC6-B7D77F2DCCA6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4775168-EC33-42CC-BF1A-5EB655559C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Анализ результатов ВПР по МАТЕМАТИКЕ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Республика Алтай</a:t>
            </a:r>
          </a:p>
        </p:txBody>
      </p:sp>
    </p:spTree>
    <p:extLst>
      <p:ext uri="{BB962C8B-B14F-4D97-AF65-F5344CB8AC3E}">
        <p14:creationId xmlns:p14="http://schemas.microsoft.com/office/powerpoint/2010/main" val="3972985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Средний по МО показатель </a:t>
            </a:r>
            <a:r>
              <a:rPr lang="ru-RU" dirty="0" err="1">
                <a:latin typeface="Times New Roman"/>
                <a:ea typeface="Times New Roman"/>
              </a:rPr>
              <a:t>сформированности</a:t>
            </a:r>
            <a:r>
              <a:rPr lang="ru-RU" dirty="0">
                <a:latin typeface="Times New Roman"/>
                <a:ea typeface="Times New Roman"/>
              </a:rPr>
              <a:t> умений составляет 42%, соответствует уровню «ниже базового».</a:t>
            </a:r>
          </a:p>
          <a:p>
            <a:pPr indent="27051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Средние показатели </a:t>
            </a:r>
            <a:r>
              <a:rPr lang="ru-RU" dirty="0" err="1">
                <a:latin typeface="Times New Roman"/>
                <a:ea typeface="Times New Roman"/>
              </a:rPr>
              <a:t>сформированности</a:t>
            </a:r>
            <a:r>
              <a:rPr lang="ru-RU" dirty="0">
                <a:latin typeface="Times New Roman"/>
                <a:ea typeface="Times New Roman"/>
              </a:rPr>
              <a:t> умений образовательных организаций МО ниже, чем показатели по республике и показывают уровень ниже базового. (кроме МОУ «</a:t>
            </a:r>
            <a:r>
              <a:rPr lang="ru-RU" dirty="0" err="1">
                <a:latin typeface="Times New Roman"/>
                <a:ea typeface="Times New Roman"/>
              </a:rPr>
              <a:t>Иогачская</a:t>
            </a:r>
            <a:r>
              <a:rPr lang="ru-RU" dirty="0">
                <a:latin typeface="Times New Roman"/>
                <a:ea typeface="Times New Roman"/>
              </a:rPr>
              <a:t> СОШ» - 50%)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046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8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982027"/>
              </p:ext>
            </p:extLst>
          </p:nvPr>
        </p:nvGraphicFramePr>
        <p:xfrm>
          <a:off x="107504" y="1124749"/>
          <a:ext cx="8856983" cy="5692881"/>
        </p:xfrm>
        <a:graphic>
          <a:graphicData uri="http://schemas.openxmlformats.org/drawingml/2006/table">
            <a:tbl>
              <a:tblPr firstRow="1" firstCol="1" bandRow="1"/>
              <a:tblGrid>
                <a:gridCol w="291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9804">
                <a:tc rowSpan="2"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24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254000" algn="ctr">
                        <a:lnSpc>
                          <a:spcPct val="124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ОО (2025)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Кол-во участников (2025)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участников, преодолевших границу низких результатов,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34630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1361550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889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336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350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242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239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67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35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35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179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35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подвед. 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8" marR="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7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8 класс, 2025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320457"/>
              </p:ext>
            </p:extLst>
          </p:nvPr>
        </p:nvGraphicFramePr>
        <p:xfrm>
          <a:off x="251519" y="1124748"/>
          <a:ext cx="8892481" cy="5663095"/>
        </p:xfrm>
        <a:graphic>
          <a:graphicData uri="http://schemas.openxmlformats.org/drawingml/2006/table">
            <a:tbl>
              <a:tblPr firstRow="1" firstCol="1" bandRow="1"/>
              <a:tblGrid>
                <a:gridCol w="3362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431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2,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3,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4,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5,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0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1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7757">
                <a:tc>
                  <a:txBody>
                    <a:bodyPr/>
                    <a:lstStyle/>
                    <a:p>
                      <a:pPr indent="25400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подведомственные 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91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8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 algn="just"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Сформированность</a:t>
            </a:r>
            <a:r>
              <a:rPr lang="ru-RU" dirty="0">
                <a:latin typeface="Times New Roman"/>
                <a:ea typeface="Times New Roman"/>
              </a:rPr>
              <a:t> всех проверяемых умений у обучающихся </a:t>
            </a:r>
            <a:r>
              <a:rPr lang="ru-RU" dirty="0" err="1">
                <a:latin typeface="Times New Roman"/>
                <a:ea typeface="Times New Roman"/>
              </a:rPr>
              <a:t>Турочакского</a:t>
            </a:r>
            <a:r>
              <a:rPr lang="ru-RU" dirty="0">
                <a:latin typeface="Times New Roman"/>
                <a:ea typeface="Times New Roman"/>
              </a:rPr>
              <a:t> района ниже, чем в регионе и соответствует </a:t>
            </a:r>
            <a:r>
              <a:rPr lang="ru-RU" b="1" dirty="0">
                <a:latin typeface="Times New Roman"/>
                <a:ea typeface="Times New Roman"/>
              </a:rPr>
              <a:t>базовому уровню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r>
              <a:rPr lang="ru-RU" dirty="0" err="1"/>
              <a:t>Курмач-Байгольская</a:t>
            </a:r>
            <a:r>
              <a:rPr lang="ru-RU" dirty="0"/>
              <a:t>, Верх-</a:t>
            </a:r>
            <a:r>
              <a:rPr lang="ru-RU" dirty="0" err="1"/>
              <a:t>Бийская</a:t>
            </a:r>
            <a:r>
              <a:rPr lang="ru-RU" dirty="0"/>
              <a:t>, </a:t>
            </a:r>
            <a:r>
              <a:rPr lang="ru-RU" dirty="0" err="1"/>
              <a:t>Яйлинская</a:t>
            </a:r>
            <a:r>
              <a:rPr lang="ru-RU" dirty="0"/>
              <a:t> школы показали базовый уровень </a:t>
            </a:r>
            <a:r>
              <a:rPr lang="ru-RU" dirty="0" err="1"/>
              <a:t>сформированности</a:t>
            </a:r>
            <a:r>
              <a:rPr lang="ru-RU" dirty="0"/>
              <a:t> умений, остальные ОО муниципалитета – ниже базового.</a:t>
            </a:r>
          </a:p>
        </p:txBody>
      </p:sp>
    </p:spTree>
    <p:extLst>
      <p:ext uri="{BB962C8B-B14F-4D97-AF65-F5344CB8AC3E}">
        <p14:creationId xmlns:p14="http://schemas.microsoft.com/office/powerpoint/2010/main" val="786537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основная образовательная программа основного общего образования по математике обучающимися ОО района освоена на уровне ниже базового, среднее значение </a:t>
            </a:r>
            <a:r>
              <a:rPr lang="ru-RU" dirty="0" err="1"/>
              <a:t>сформированности</a:t>
            </a:r>
            <a:r>
              <a:rPr lang="ru-RU" dirty="0"/>
              <a:t> проверяемых умений составляет 41%. </a:t>
            </a:r>
          </a:p>
          <a:p>
            <a:r>
              <a:rPr lang="ru-RU" dirty="0"/>
              <a:t>в 2025 году с заданиями ВПР по математике обучающиеся 5-6 классов района справляются в среднем хуже, чем с заданиями ВПР по в 2024 году, обучающиеся 7 классов показали средний уровень </a:t>
            </a:r>
            <a:r>
              <a:rPr lang="ru-RU" dirty="0" err="1"/>
              <a:t>сформированности</a:t>
            </a:r>
            <a:r>
              <a:rPr lang="ru-RU" dirty="0"/>
              <a:t> умений примерно равный прошлогоднему, показатель 8 класса несколько выше, чем в 2024 г. </a:t>
            </a:r>
          </a:p>
          <a:p>
            <a:r>
              <a:rPr lang="ru-RU" dirty="0"/>
              <a:t>доля обучающихся, преодолевших границу низких результатов, в 5,8,7  выше, а в 6 классе ниже, чем в 2024 г. при этом показатели обучающихся </a:t>
            </a:r>
            <a:r>
              <a:rPr lang="ru-RU" dirty="0" err="1"/>
              <a:t>Турочакского</a:t>
            </a:r>
            <a:r>
              <a:rPr lang="ru-RU" dirty="0"/>
              <a:t> района остаются одними из самых низких в регионе.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62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 ВПР по математике в 2025 г.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00275" y="4313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630489"/>
              </p:ext>
            </p:extLst>
          </p:nvPr>
        </p:nvGraphicFramePr>
        <p:xfrm>
          <a:off x="467544" y="2276873"/>
          <a:ext cx="8568951" cy="3960438"/>
        </p:xfrm>
        <a:graphic>
          <a:graphicData uri="http://schemas.openxmlformats.org/drawingml/2006/table">
            <a:tbl>
              <a:tblPr/>
              <a:tblGrid>
                <a:gridCol w="146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0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24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34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Параллель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участников, (чел.)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2, 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3, 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4, 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5, %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2.86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21.71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48.57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26.86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34.08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38.55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19.55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7.82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33.70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53.26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11.41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1.63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29.07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43.02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26.16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7.74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26.22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53.66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19.51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802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80" y="404664"/>
            <a:ext cx="9121120" cy="10668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Доля двоек по результатам ВПР по математике 2025 г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116620"/>
              </p:ext>
            </p:extLst>
          </p:nvPr>
        </p:nvGraphicFramePr>
        <p:xfrm>
          <a:off x="107504" y="1196752"/>
          <a:ext cx="8892481" cy="5443310"/>
        </p:xfrm>
        <a:graphic>
          <a:graphicData uri="http://schemas.openxmlformats.org/drawingml/2006/table">
            <a:tbl>
              <a:tblPr firstRow="1" firstCol="1" bandRow="1"/>
              <a:tblGrid>
                <a:gridCol w="511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5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8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2.86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34.08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33.70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 им. Я. И.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Баляева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2.33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35.05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19.78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31.11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47.22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"Иогачская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48.65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57.14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21.8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63.64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"Кебезенская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53.33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30.77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12.50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14.29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22.2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22.22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16.67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8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Курмач-Байгольская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66.7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"Тондошенская ООШ"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8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"Верх-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Яйлинская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83.33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16.67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8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"Озеро-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Куреевская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99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570459"/>
              </p:ext>
            </p:extLst>
          </p:nvPr>
        </p:nvGraphicFramePr>
        <p:xfrm>
          <a:off x="179511" y="1124742"/>
          <a:ext cx="8712968" cy="5751249"/>
        </p:xfrm>
        <a:graphic>
          <a:graphicData uri="http://schemas.openxmlformats.org/drawingml/2006/table">
            <a:tbl>
              <a:tblPr firstRow="1" firstCol="1" bandRow="1"/>
              <a:tblGrid>
                <a:gridCol w="4856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90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участников,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Усп-ть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Кач-во зн.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3522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85.03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42.21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65.92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27.37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 им. Я. И.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Баляева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64.95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"Иогачская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51.35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10.81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"Кебезенская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91.67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77.78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44.45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Курмач-Байгольская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"Тондошенская ООШ"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b="1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"Верх-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"Озеро-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Куреевская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39" marR="8639" marT="8639" marB="863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71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6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895165"/>
              </p:ext>
            </p:extLst>
          </p:nvPr>
        </p:nvGraphicFramePr>
        <p:xfrm>
          <a:off x="359024" y="791882"/>
          <a:ext cx="8784976" cy="6066118"/>
        </p:xfrm>
        <a:graphic>
          <a:graphicData uri="http://schemas.openxmlformats.org/drawingml/2006/table">
            <a:tbl>
              <a:tblPr firstRow="1" firstCol="1" bandRow="1"/>
              <a:tblGrid>
                <a:gridCol w="489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участников, 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Усп-ть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Кач-во зн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83.66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66.33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 им. Я. И.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Баляева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80.22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18.68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Иогачская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42.86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7.15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Кебезенская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46.67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6.67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87.50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66.67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11.11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Курмач-Байгольская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"Тондошенская ООШ"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"Верх-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Яйлинская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16.67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4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"Озеро-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Куреевская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326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07288" cy="576064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7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649170"/>
              </p:ext>
            </p:extLst>
          </p:nvPr>
        </p:nvGraphicFramePr>
        <p:xfrm>
          <a:off x="208640" y="791875"/>
          <a:ext cx="8856983" cy="6066125"/>
        </p:xfrm>
        <a:graphic>
          <a:graphicData uri="http://schemas.openxmlformats.org/drawingml/2006/table">
            <a:tbl>
              <a:tblPr firstRow="1" firstCol="1" bandRow="1"/>
              <a:tblGrid>
                <a:gridCol w="4933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4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Усп-ть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Кач-во зн.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3474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86.38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32.92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70.93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27.91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 им. Я. И.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Баляева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29.76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"Иогачская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78.12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40.62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"Кебезенская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85.71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28.57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85.71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42.86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Курмач-Байгольская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"Тондошенская ООШ"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42.86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14.29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"Верх-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Яйлинская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4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"Озеро-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Куреевская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87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5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503990"/>
              </p:ext>
            </p:extLst>
          </p:nvPr>
        </p:nvGraphicFramePr>
        <p:xfrm>
          <a:off x="251520" y="980728"/>
          <a:ext cx="8712969" cy="5900230"/>
        </p:xfrm>
        <a:graphic>
          <a:graphicData uri="http://schemas.openxmlformats.org/drawingml/2006/table">
            <a:tbl>
              <a:tblPr firstRow="1" firstCol="1" bandRow="1"/>
              <a:tblGrid>
                <a:gridCol w="290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3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8446">
                <a:tc rowSpan="2"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Кол-во ОО (2025)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Кол-во участников (2025)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участников, преодолевших границу низких результатов, %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0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35001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1555201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3522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179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1110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371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424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220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237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263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125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97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66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204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212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подведомственные</a:t>
                      </a:r>
                    </a:p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МОН РА</a:t>
                      </a:r>
                    </a:p>
                  </a:txBody>
                  <a:tcPr marL="6114" marR="61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81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87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</a:p>
                  </a:txBody>
                  <a:tcPr marL="6114" marR="61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83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474882"/>
              </p:ext>
            </p:extLst>
          </p:nvPr>
        </p:nvGraphicFramePr>
        <p:xfrm>
          <a:off x="52253" y="598542"/>
          <a:ext cx="9143998" cy="6259458"/>
        </p:xfrm>
        <a:graphic>
          <a:graphicData uri="http://schemas.openxmlformats.org/drawingml/2006/table">
            <a:tbl>
              <a:tblPr firstRow="1" firstCol="1" bandRow="1"/>
              <a:tblGrid>
                <a:gridCol w="5092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2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Усп-ть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Кач-во зн.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3223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88.51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73.78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«Турочакская СОШ им. Я. И. Баляева»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68.89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16.67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Иогачская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82.76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34.48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"Кебезенская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69.23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7.69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85.71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83.33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Курмач-Байгольская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33.33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"Тондошенская ООШ"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"Верх-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25.00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Яйлинская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83.33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3.33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0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"Озеро-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Куреевская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ООШ"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009" marR="9009" marT="9009" marB="90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616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10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16788"/>
              </p:ext>
            </p:extLst>
          </p:nvPr>
        </p:nvGraphicFramePr>
        <p:xfrm>
          <a:off x="251520" y="1988838"/>
          <a:ext cx="8568952" cy="4320484"/>
        </p:xfrm>
        <a:graphic>
          <a:graphicData uri="http://schemas.openxmlformats.org/drawingml/2006/table">
            <a:tbl>
              <a:tblPr firstRow="1" firstCol="1" bandRow="1"/>
              <a:tblGrid>
                <a:gridCol w="477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6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Группы участников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Усп-ть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Кач-во зн.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 Алтай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1540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88.64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38.19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муниципальный район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«Турочакская СОШ им. Я. И. Баляева»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52.78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"Иогачская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36.36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9.09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"Кебезенская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50.00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"Дмитриевская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40.00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МОУ "Бийкинская СОШ"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0.00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904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результатов успеваемости учащихся, внешняя экспертиза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946980"/>
              </p:ext>
            </p:extLst>
          </p:nvPr>
        </p:nvGraphicFramePr>
        <p:xfrm>
          <a:off x="251520" y="2636911"/>
          <a:ext cx="8352927" cy="936106"/>
        </p:xfrm>
        <a:graphic>
          <a:graphicData uri="http://schemas.openxmlformats.org/drawingml/2006/table">
            <a:tbl>
              <a:tblPr firstRow="1" firstCol="1" bandRow="1"/>
              <a:tblGrid>
                <a:gridCol w="278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2023(ВПР)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2024(ОГЭ)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2025(ВПР)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834581"/>
              </p:ext>
            </p:extLst>
          </p:nvPr>
        </p:nvGraphicFramePr>
        <p:xfrm>
          <a:off x="251520" y="4221085"/>
          <a:ext cx="5616624" cy="936108"/>
        </p:xfrm>
        <a:graphic>
          <a:graphicData uri="http://schemas.openxmlformats.org/drawingml/2006/table">
            <a:tbl>
              <a:tblPr firstRow="1" firstCol="1" bandRow="1"/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2024(ВПР)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2025(ОГЭ)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00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5 класс, 2025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16583"/>
              </p:ext>
            </p:extLst>
          </p:nvPr>
        </p:nvGraphicFramePr>
        <p:xfrm>
          <a:off x="179512" y="1196754"/>
          <a:ext cx="8964487" cy="5323666"/>
        </p:xfrm>
        <a:graphic>
          <a:graphicData uri="http://schemas.openxmlformats.org/drawingml/2006/table">
            <a:tbl>
              <a:tblPr firstRow="1" firstCol="1" bandRow="1"/>
              <a:tblGrid>
                <a:gridCol w="312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073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2,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3,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4,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5,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9073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4251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подведомственные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45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indent="4699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Средние показатели </a:t>
            </a:r>
            <a:r>
              <a:rPr lang="ru-RU" dirty="0" err="1">
                <a:latin typeface="Times New Roman"/>
                <a:ea typeface="Times New Roman"/>
              </a:rPr>
              <a:t>сформированности</a:t>
            </a:r>
            <a:r>
              <a:rPr lang="ru-RU" dirty="0">
                <a:latin typeface="Times New Roman"/>
                <a:ea typeface="Times New Roman"/>
              </a:rPr>
              <a:t> умений по региону ниже базового уровня, на 10 пунктов ниже регионального и на 17 – общероссийского. Ниже базового сформированы 12 из 18 умений.</a:t>
            </a:r>
          </a:p>
          <a:p>
            <a:pPr indent="469900" algn="just">
              <a:lnSpc>
                <a:spcPct val="11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</a:rPr>
              <a:t>Турочакской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Иогачской</a:t>
            </a:r>
            <a:r>
              <a:rPr lang="ru-RU" dirty="0">
                <a:latin typeface="Times New Roman"/>
                <a:ea typeface="Times New Roman"/>
              </a:rPr>
              <a:t>, Верх-</a:t>
            </a:r>
            <a:r>
              <a:rPr lang="ru-RU" dirty="0" err="1">
                <a:latin typeface="Times New Roman"/>
                <a:ea typeface="Times New Roman"/>
              </a:rPr>
              <a:t>Бийской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Тулойской</a:t>
            </a:r>
            <a:r>
              <a:rPr lang="ru-RU" dirty="0">
                <a:latin typeface="Times New Roman"/>
                <a:ea typeface="Times New Roman"/>
              </a:rPr>
              <a:t>, Озеро-</a:t>
            </a:r>
            <a:r>
              <a:rPr lang="ru-RU" dirty="0" err="1">
                <a:latin typeface="Times New Roman"/>
                <a:ea typeface="Times New Roman"/>
              </a:rPr>
              <a:t>Куреевской</a:t>
            </a:r>
            <a:r>
              <a:rPr lang="ru-RU" dirty="0">
                <a:latin typeface="Times New Roman"/>
                <a:ea typeface="Times New Roman"/>
              </a:rPr>
              <a:t> школах средний показатель </a:t>
            </a:r>
            <a:r>
              <a:rPr lang="ru-RU" dirty="0" err="1">
                <a:latin typeface="Times New Roman"/>
                <a:ea typeface="Times New Roman"/>
              </a:rPr>
              <a:t>сформированности</a:t>
            </a:r>
            <a:r>
              <a:rPr lang="ru-RU" dirty="0">
                <a:latin typeface="Times New Roman"/>
                <a:ea typeface="Times New Roman"/>
              </a:rPr>
              <a:t> умений ниже базового, в остальных – на базовом уровне.</a:t>
            </a:r>
          </a:p>
          <a:p>
            <a:pPr indent="469900" algn="just">
              <a:lnSpc>
                <a:spcPct val="110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09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6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026529"/>
              </p:ext>
            </p:extLst>
          </p:nvPr>
        </p:nvGraphicFramePr>
        <p:xfrm>
          <a:off x="10019" y="901284"/>
          <a:ext cx="8892478" cy="5964748"/>
        </p:xfrm>
        <a:graphic>
          <a:graphicData uri="http://schemas.openxmlformats.org/drawingml/2006/table">
            <a:tbl>
              <a:tblPr firstRow="1" firstCol="1" bandRow="1"/>
              <a:tblGrid>
                <a:gridCol w="3103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5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3407">
                <a:tc rowSpan="2"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Кол-во ОО (2025)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Кол-во участников (2025)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участников, преодолевших границу низких результатов, %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49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35133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1544762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49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135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3600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49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184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76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1068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49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428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49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407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476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43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204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43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251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246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644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195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40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116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096" marR="60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590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211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096" marR="6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6158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подведомственные</a:t>
                      </a:r>
                    </a:p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МОН РА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89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91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92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778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63</a:t>
                      </a:r>
                    </a:p>
                  </a:txBody>
                  <a:tcPr marL="6096" marR="60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13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6 класс, 2025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937519"/>
              </p:ext>
            </p:extLst>
          </p:nvPr>
        </p:nvGraphicFramePr>
        <p:xfrm>
          <a:off x="107503" y="980730"/>
          <a:ext cx="8871249" cy="5737122"/>
        </p:xfrm>
        <a:graphic>
          <a:graphicData uri="http://schemas.openxmlformats.org/drawingml/2006/table">
            <a:tbl>
              <a:tblPr firstRow="1" firstCol="1" bandRow="1"/>
              <a:tblGrid>
                <a:gridCol w="339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7251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Доля 2, </a:t>
                      </a:r>
                      <a:r>
                        <a:rPr lang="ru-RU" sz="2000" i="1" dirty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3,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4, </a:t>
                      </a:r>
                      <a:r>
                        <a:rPr lang="ru-RU" sz="2000" i="1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5, </a:t>
                      </a:r>
                      <a:r>
                        <a:rPr lang="ru-RU" sz="2000" i="1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47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35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56024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подведомственные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0640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04" marR="62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30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6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Среднее значение по району </a:t>
            </a:r>
            <a:r>
              <a:rPr lang="ru-RU" dirty="0" err="1"/>
              <a:t>сформированности</a:t>
            </a:r>
            <a:r>
              <a:rPr lang="ru-RU" dirty="0"/>
              <a:t> проверяемых умений составляет 38 %, что соответствует уровню освоения образовательной программы ниже базового и на 11 процентных пунктов ниже среднего по региону.</a:t>
            </a:r>
          </a:p>
          <a:p>
            <a:r>
              <a:rPr lang="ru-RU" dirty="0"/>
              <a:t>Показатели всех ОО находятся на уровне ниже базового.</a:t>
            </a:r>
          </a:p>
        </p:txBody>
      </p:sp>
    </p:spTree>
    <p:extLst>
      <p:ext uri="{BB962C8B-B14F-4D97-AF65-F5344CB8AC3E}">
        <p14:creationId xmlns:p14="http://schemas.microsoft.com/office/powerpoint/2010/main" val="428622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7 класс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984232"/>
              </p:ext>
            </p:extLst>
          </p:nvPr>
        </p:nvGraphicFramePr>
        <p:xfrm>
          <a:off x="107506" y="860001"/>
          <a:ext cx="9036494" cy="6018769"/>
        </p:xfrm>
        <a:graphic>
          <a:graphicData uri="http://schemas.openxmlformats.org/drawingml/2006/table">
            <a:tbl>
              <a:tblPr firstRow="1" firstCol="1" bandRow="1"/>
              <a:tblGrid>
                <a:gridCol w="301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4748">
                <a:tc rowSpan="2"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24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Кол-во ОО (2025)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54000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Кол-во участников (2025)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25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участников, преодолевших границу низких результатов,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2025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339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35028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1414206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3474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7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172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1062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390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364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6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172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66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52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267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578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103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9637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68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404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подвед. 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35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7 класс, 2025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188492"/>
              </p:ext>
            </p:extLst>
          </p:nvPr>
        </p:nvGraphicFramePr>
        <p:xfrm>
          <a:off x="179512" y="1268755"/>
          <a:ext cx="8964488" cy="5328596"/>
        </p:xfrm>
        <a:graphic>
          <a:graphicData uri="http://schemas.openxmlformats.org/drawingml/2006/table">
            <a:tbl>
              <a:tblPr firstRow="1" firstCol="1" bandRow="1"/>
              <a:tblGrid>
                <a:gridCol w="3385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3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4120"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Наименование МО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2,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3,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4,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Доля 5, 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Российская Федерация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Республика Алтай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Турочакский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Город Горно-Алтайск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Кош-Агачский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Майминский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Онгудайский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Улаганский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Усть-Канский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Усть-Коксинский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Чемальский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Чойский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515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Шебалинский район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4781">
                <a:tc>
                  <a:txBody>
                    <a:bodyPr/>
                    <a:lstStyle/>
                    <a:p>
                      <a:pPr indent="2540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ОО, подвед. МОН РА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68300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771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</TotalTime>
  <Words>2029</Words>
  <Application>Microsoft Office PowerPoint</Application>
  <PresentationFormat>Экран (4:3)</PresentationFormat>
  <Paragraphs>1111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Анализ результатов ВПР по МАТЕМАТИКЕ</vt:lpstr>
      <vt:lpstr>5 класс</vt:lpstr>
      <vt:lpstr>5 класс, 2025 год</vt:lpstr>
      <vt:lpstr> 5 класс</vt:lpstr>
      <vt:lpstr>6 класс</vt:lpstr>
      <vt:lpstr>6 класс, 2025 год</vt:lpstr>
      <vt:lpstr>6 класс</vt:lpstr>
      <vt:lpstr>7 класс</vt:lpstr>
      <vt:lpstr>7 класс, 2025 год</vt:lpstr>
      <vt:lpstr>7 класс</vt:lpstr>
      <vt:lpstr>8 класс</vt:lpstr>
      <vt:lpstr>8 класс, 2025 год</vt:lpstr>
      <vt:lpstr>8 класс</vt:lpstr>
      <vt:lpstr>Выводы</vt:lpstr>
      <vt:lpstr>результаты ВПР по математике в 2025 г.</vt:lpstr>
      <vt:lpstr>Доля двоек по результатам ВПР по математике 2025 г </vt:lpstr>
      <vt:lpstr>5 класс</vt:lpstr>
      <vt:lpstr>6 класс</vt:lpstr>
      <vt:lpstr>7 класс</vt:lpstr>
      <vt:lpstr>8 класс</vt:lpstr>
      <vt:lpstr>10 класс</vt:lpstr>
      <vt:lpstr>Анализ результатов успеваемости учащихся, внешняя экспертиза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ВПР по МАТЕМАТИКЕ</dc:title>
  <dc:creator>Admin</dc:creator>
  <cp:lastModifiedBy>Пользователь</cp:lastModifiedBy>
  <cp:revision>7</cp:revision>
  <dcterms:created xsi:type="dcterms:W3CDTF">2025-08-19T03:49:09Z</dcterms:created>
  <dcterms:modified xsi:type="dcterms:W3CDTF">2025-08-19T05:12:24Z</dcterms:modified>
</cp:coreProperties>
</file>